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60" r:id="rId4"/>
    <p:sldId id="261" r:id="rId5"/>
    <p:sldId id="262" r:id="rId6"/>
    <p:sldId id="263" r:id="rId7"/>
    <p:sldId id="269" r:id="rId8"/>
    <p:sldId id="264" r:id="rId9"/>
    <p:sldId id="267" r:id="rId10"/>
    <p:sldId id="271" r:id="rId11"/>
    <p:sldId id="257" r:id="rId12"/>
    <p:sldId id="258" r:id="rId13"/>
    <p:sldId id="25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2400"/>
              <a:t>Входной контроль</a:t>
            </a:r>
            <a:endParaRPr sz="2400"/>
          </a:p>
        </c:rich>
      </c:tx>
      <c:layout>
        <c:manualLayout>
          <c:xMode val="edge"/>
          <c:yMode val="edge"/>
          <c:x val="0.33117627785059"/>
          <c:y val="0.0037341299477221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472731014612"/>
          <c:y val="0.115996967399545"/>
          <c:w val="0.880469232352336"/>
          <c:h val="0.616042456406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Sheet1!$A$2:$A$12</c:f>
              <c:strCache>
                <c:ptCount val="11"/>
                <c:pt idx="0">
                  <c:v>развитие речи</c:v>
                </c:pt>
                <c:pt idx="1">
                  <c:v>основы грамоты</c:v>
                </c:pt>
                <c:pt idx="2">
                  <c:v>художественная литература</c:v>
                </c:pt>
                <c:pt idx="3">
                  <c:v>Казахский язык</c:v>
                </c:pt>
                <c:pt idx="4">
                  <c:v>математика</c:v>
                </c:pt>
                <c:pt idx="5">
                  <c:v>ознакомление с окружающим миром</c:v>
                </c:pt>
                <c:pt idx="6">
                  <c:v>рисование </c:v>
                </c:pt>
                <c:pt idx="7">
                  <c:v>лепка</c:v>
                </c:pt>
                <c:pt idx="8">
                  <c:v>конструирование </c:v>
                </c:pt>
                <c:pt idx="9">
                  <c:v>аппликация</c:v>
                </c:pt>
                <c:pt idx="10">
                  <c:v>физкультура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 c:formatCode="#,000%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 c:formatCode="#,00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Sheet1!$A$2:$A$12</c:f>
              <c:strCache>
                <c:ptCount val="11"/>
                <c:pt idx="0">
                  <c:v>развитие речи</c:v>
                </c:pt>
                <c:pt idx="1">
                  <c:v>основы грамоты</c:v>
                </c:pt>
                <c:pt idx="2">
                  <c:v>художественная литература</c:v>
                </c:pt>
                <c:pt idx="3">
                  <c:v>Казахский язык</c:v>
                </c:pt>
                <c:pt idx="4">
                  <c:v>математика</c:v>
                </c:pt>
                <c:pt idx="5">
                  <c:v>ознакомление с окружающим миром</c:v>
                </c:pt>
                <c:pt idx="6">
                  <c:v>рисование </c:v>
                </c:pt>
                <c:pt idx="7">
                  <c:v>лепка</c:v>
                </c:pt>
                <c:pt idx="8">
                  <c:v>конструирование </c:v>
                </c:pt>
                <c:pt idx="9">
                  <c:v>аппликация</c:v>
                </c:pt>
                <c:pt idx="10">
                  <c:v>физкультура</c:v>
                </c:pt>
              </c:strCache>
            </c:strRef>
          </c:cat>
          <c:val>
            <c:numRef>
              <c:f>Sheet1!$C$2:$C$12</c:f>
              <c:numCache>
                <c:formatCode>#,000%</c:formatCode>
                <c:ptCount val="11"/>
                <c:pt idx="0">
                  <c:v>85.7</c:v>
                </c:pt>
                <c:pt idx="1">
                  <c:v>60.7</c:v>
                </c:pt>
                <c:pt idx="2">
                  <c:v>89.3</c:v>
                </c:pt>
                <c:pt idx="3">
                  <c:v>78.6</c:v>
                </c:pt>
                <c:pt idx="4" c:formatCode="General">
                  <c:v>64</c:v>
                </c:pt>
                <c:pt idx="5">
                  <c:v>71.4</c:v>
                </c:pt>
                <c:pt idx="6">
                  <c:v>67.9</c:v>
                </c:pt>
                <c:pt idx="7" c:formatCode="General">
                  <c:v>14.3</c:v>
                </c:pt>
                <c:pt idx="8" c:formatCode="General">
                  <c:v>100</c:v>
                </c:pt>
                <c:pt idx="9">
                  <c:v>71.4</c:v>
                </c:pt>
                <c:pt idx="10" c:formatCode="General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Sheet1!$A$2:$A$12</c:f>
              <c:strCache>
                <c:ptCount val="11"/>
                <c:pt idx="0">
                  <c:v>развитие речи</c:v>
                </c:pt>
                <c:pt idx="1">
                  <c:v>основы грамоты</c:v>
                </c:pt>
                <c:pt idx="2">
                  <c:v>художественная литература</c:v>
                </c:pt>
                <c:pt idx="3">
                  <c:v>Казахский язык</c:v>
                </c:pt>
                <c:pt idx="4">
                  <c:v>математика</c:v>
                </c:pt>
                <c:pt idx="5">
                  <c:v>ознакомление с окружающим миром</c:v>
                </c:pt>
                <c:pt idx="6">
                  <c:v>рисование </c:v>
                </c:pt>
                <c:pt idx="7">
                  <c:v>лепка</c:v>
                </c:pt>
                <c:pt idx="8">
                  <c:v>конструирование </c:v>
                </c:pt>
                <c:pt idx="9">
                  <c:v>аппликация</c:v>
                </c:pt>
                <c:pt idx="10">
                  <c:v>физкультура</c:v>
                </c:pt>
              </c:strCache>
            </c:strRef>
          </c:cat>
          <c:val>
            <c:numRef>
              <c:f>Sheet1!$D$2:$D$12</c:f>
              <c:numCache>
                <c:formatCode>#,000%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0.36</c:v>
                </c:pt>
                <c:pt idx="5">
                  <c:v>0</c:v>
                </c:pt>
                <c:pt idx="6">
                  <c:v>0</c:v>
                </c:pt>
                <c:pt idx="7">
                  <c:v>85.7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overlap val="-32"/>
        <c:axId val="517101177"/>
        <c:axId val="515718372"/>
      </c:barChart>
      <c:catAx>
        <c:axId val="51710117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5718372"/>
        <c:crosses val="autoZero"/>
        <c:auto val="1"/>
        <c:lblAlgn val="ctr"/>
        <c:lblOffset val="100"/>
        <c:noMultiLvlLbl val="0"/>
      </c:catAx>
      <c:valAx>
        <c:axId val="5157183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710117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a46dcb3-22d0-4778-8f86-ab38d9565618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промежуточный контроль</a:t>
            </a:r>
          </a:p>
        </c:rich>
      </c:tx>
      <c:layout>
        <c:manualLayout>
          <c:xMode val="edge"/>
          <c:yMode val="edge"/>
          <c:x val="0.298864460014496"/>
          <c:y val="0.028686782830429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/>
                </a:gs>
              </a:gsLst>
              <a:lin ang="5400000" scaled="0"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76200" dist="25400" dir="2700000" algn="tl" rotWithShape="0">
                <a:schemeClr val="accent1">
                  <a:lumMod val="50000"/>
                  <a:alpha val="30000"/>
                </a:schemeClr>
              </a:outerShdw>
            </a:effectLst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развитие речи</c:v>
                </c:pt>
                <c:pt idx="1">
                  <c:v>художественная литература</c:v>
                </c:pt>
                <c:pt idx="2">
                  <c:v>основы грамоты</c:v>
                </c:pt>
                <c:pt idx="3">
                  <c:v>казахский язык</c:v>
                </c:pt>
                <c:pt idx="4">
                  <c:v>математика</c:v>
                </c:pt>
                <c:pt idx="5">
                  <c:v>ознакомление с окр.миром</c:v>
                </c:pt>
                <c:pt idx="6">
                  <c:v>рисование</c:v>
                </c:pt>
                <c:pt idx="7">
                  <c:v>лепка</c:v>
                </c:pt>
                <c:pt idx="8">
                  <c:v>аппликация</c:v>
                </c:pt>
                <c:pt idx="9">
                  <c:v>музыка</c:v>
                </c:pt>
                <c:pt idx="10">
                  <c:v>физкультура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0.27</c:v>
                </c:pt>
                <c:pt idx="4">
                  <c:v>0.28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90000">
                  <a:schemeClr val="accent2"/>
                </a:gs>
              </a:gsLst>
              <a:lin ang="5400000" scaled="0"/>
            </a:gradFill>
            <a:ln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76200" dist="25400" dir="2700000" algn="tl" rotWithShape="0">
                <a:schemeClr val="accent2">
                  <a:lumMod val="50000"/>
                  <a:alpha val="30000"/>
                </a:schemeClr>
              </a:outerShdw>
            </a:effectLst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развитие речи</c:v>
                </c:pt>
                <c:pt idx="1">
                  <c:v>художественная литература</c:v>
                </c:pt>
                <c:pt idx="2">
                  <c:v>основы грамоты</c:v>
                </c:pt>
                <c:pt idx="3">
                  <c:v>казахский язык</c:v>
                </c:pt>
                <c:pt idx="4">
                  <c:v>математика</c:v>
                </c:pt>
                <c:pt idx="5">
                  <c:v>ознакомление с окр.миром</c:v>
                </c:pt>
                <c:pt idx="6">
                  <c:v>рисование</c:v>
                </c:pt>
                <c:pt idx="7">
                  <c:v>лепка</c:v>
                </c:pt>
                <c:pt idx="8">
                  <c:v>аппликация</c:v>
                </c:pt>
                <c:pt idx="9">
                  <c:v>музыка</c:v>
                </c:pt>
                <c:pt idx="10">
                  <c:v>физкультура</c:v>
                </c:pt>
              </c:strCache>
            </c:strRef>
          </c:cat>
          <c:val>
            <c:numRef>
              <c:f>Sheet1!$C$2:$C$13</c:f>
              <c:numCache>
                <c:formatCode>#,000%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0.73</c:v>
                </c:pt>
                <c:pt idx="4">
                  <c:v>0.72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90000">
                  <a:schemeClr val="accent3"/>
                </a:gs>
              </a:gsLst>
              <a:lin ang="5400000" scaled="0"/>
            </a:gradFill>
            <a:ln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76200" dist="25400" dir="2700000" algn="tl" rotWithShape="0">
                <a:schemeClr val="accent3">
                  <a:lumMod val="50000"/>
                  <a:alpha val="30000"/>
                </a:schemeClr>
              </a:outerShdw>
            </a:effectLst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развитие речи</c:v>
                </c:pt>
                <c:pt idx="1">
                  <c:v>художественная литература</c:v>
                </c:pt>
                <c:pt idx="2">
                  <c:v>основы грамоты</c:v>
                </c:pt>
                <c:pt idx="3">
                  <c:v>казахский язык</c:v>
                </c:pt>
                <c:pt idx="4">
                  <c:v>математика</c:v>
                </c:pt>
                <c:pt idx="5">
                  <c:v>ознакомление с окр.миром</c:v>
                </c:pt>
                <c:pt idx="6">
                  <c:v>рисование</c:v>
                </c:pt>
                <c:pt idx="7">
                  <c:v>лепка</c:v>
                </c:pt>
                <c:pt idx="8">
                  <c:v>аппликация</c:v>
                </c:pt>
                <c:pt idx="9">
                  <c:v>музыка</c:v>
                </c:pt>
                <c:pt idx="10">
                  <c:v>физкультура</c:v>
                </c:pt>
              </c:strCache>
            </c:strRef>
          </c:cat>
          <c:val>
            <c:numRef>
              <c:f>Sheet1!$D$2:$D$13</c:f>
              <c:numCache>
                <c:formatCode>#,000%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/>
                </c:pt>
              </c:strCache>
            </c:strRef>
          </c:tx>
          <c:spPr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90000">
                  <a:schemeClr val="accent4"/>
                </a:gs>
              </a:gsLst>
              <a:lin ang="5400000" scaled="0"/>
            </a:gradFill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76200" dist="25400" dir="2700000" algn="tl" rotWithShape="0">
                <a:schemeClr val="accent4">
                  <a:lumMod val="50000"/>
                  <a:alpha val="30000"/>
                </a:schemeClr>
              </a:outerShdw>
            </a:effectLst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развитие речи</c:v>
                </c:pt>
                <c:pt idx="1">
                  <c:v>художественная литература</c:v>
                </c:pt>
                <c:pt idx="2">
                  <c:v>основы грамоты</c:v>
                </c:pt>
                <c:pt idx="3">
                  <c:v>казахский язык</c:v>
                </c:pt>
                <c:pt idx="4">
                  <c:v>математика</c:v>
                </c:pt>
                <c:pt idx="5">
                  <c:v>ознакомление с окр.миром</c:v>
                </c:pt>
                <c:pt idx="6">
                  <c:v>рисование</c:v>
                </c:pt>
                <c:pt idx="7">
                  <c:v>лепка</c:v>
                </c:pt>
                <c:pt idx="8">
                  <c:v>аппликация</c:v>
                </c:pt>
                <c:pt idx="9">
                  <c:v>музыка</c:v>
                </c:pt>
                <c:pt idx="10">
                  <c:v>физкультура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overlap val="-32"/>
        <c:axId val="262825195"/>
        <c:axId val="731273999"/>
      </c:barChart>
      <c:catAx>
        <c:axId val="2628251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31273999"/>
        <c:crosses val="autoZero"/>
        <c:auto val="1"/>
        <c:lblAlgn val="ctr"/>
        <c:lblOffset val="100"/>
        <c:noMultiLvlLbl val="0"/>
      </c:catAx>
      <c:valAx>
        <c:axId val="73127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28251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f0fd314-1edd-4dbe-ad50-070b10131305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3528-E36B-42BB-8D24-46DA31317DBE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7CA9C4-FD1D-4555-B3F5-E4D1C06B08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B93528-E36B-42BB-8D24-46DA31317DBE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30935" y="404495"/>
            <a:ext cx="699706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charset="0"/>
              </a:rPr>
              <a:t>КГУ «Основная средняя  школа села Акимовка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charset="0"/>
              </a:rPr>
              <a:t> отдела образования по Астраханскому району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charset="0"/>
              </a:rPr>
              <a:t> управления образования Акмолинской области»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519363" y="2370535"/>
            <a:ext cx="4313635" cy="198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5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dirty="0" smtClean="0">
                <a:sym typeface="+mn-ea"/>
              </a:rPr>
              <a:t>Анализ работы </a:t>
            </a:r>
            <a:r>
              <a:rPr lang="ru-RU" sz="2400" dirty="0" err="1" smtClean="0">
                <a:sym typeface="+mn-ea"/>
              </a:rPr>
              <a:t>предшкольного</a:t>
            </a:r>
            <a:r>
              <a:rPr lang="ru-RU" sz="2400" dirty="0" smtClean="0">
                <a:sym typeface="+mn-ea"/>
              </a:rPr>
              <a:t> класса за первое полугодие</a:t>
            </a:r>
            <a:br>
              <a:rPr lang="ru-RU" sz="2400" dirty="0" smtClean="0">
                <a:sym typeface="+mn-ea"/>
              </a:rPr>
            </a:br>
            <a:r>
              <a:rPr lang="ru-RU" sz="2400" dirty="0" smtClean="0">
                <a:sym typeface="+mn-ea"/>
              </a:rPr>
              <a:t> 2025-2026 </a:t>
            </a:r>
            <a:r>
              <a:rPr lang="ru-RU" sz="2400" dirty="0" err="1" smtClean="0">
                <a:sym typeface="+mn-ea"/>
              </a:rPr>
              <a:t>уч.год</a:t>
            </a:r>
            <a:endParaRPr lang="en-US" altLang="ru-RU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782491" y="4345781"/>
            <a:ext cx="4169569" cy="133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35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35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35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Воспитатель : Гаврилова О.В</a:t>
            </a:r>
            <a:r>
              <a:rPr lang="ru-RU" altLang="ru-RU" sz="1800" b="1" i="1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ru-RU" sz="1800" b="1" i="1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750469" y="6031706"/>
            <a:ext cx="2181225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35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2025-2026 уч. г.</a:t>
            </a:r>
            <a:endParaRPr lang="ru-RU" altLang="ru-RU" sz="135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8" name="Рисунок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59894" y="2967196"/>
            <a:ext cx="6858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0_a4ade_c24ddf1c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431131"/>
            <a:ext cx="1295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000" dirty="0"/>
              <a:t>Перспективный план взаимодействия и сотрудничества с родителями </a:t>
            </a:r>
            <a:br>
              <a:rPr lang="ru-RU" sz="2000" dirty="0"/>
            </a:br>
            <a:r>
              <a:rPr lang="ru-RU" sz="2000" dirty="0" err="1"/>
              <a:t>предшкольного</a:t>
            </a:r>
            <a:r>
              <a:rPr lang="ru-RU" sz="2000" dirty="0"/>
              <a:t> класса на </a:t>
            </a:r>
            <a:r>
              <a:rPr lang="ru-RU" sz="2000" dirty="0" smtClean="0"/>
              <a:t>2025-2026 </a:t>
            </a:r>
            <a:r>
              <a:rPr lang="ru-RU" sz="2000" dirty="0"/>
              <a:t>учебный год.</a:t>
            </a:r>
            <a:endParaRPr lang="ru-RU" sz="20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1438"/>
            <a:ext cx="4752527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350"/>
            <a:ext cx="4898435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71855" y="410845"/>
            <a:ext cx="7408545" cy="5715000"/>
          </a:xfrm>
        </p:spPr>
        <p:txBody>
          <a:bodyPr>
            <a:noAutofit/>
          </a:bodyPr>
          <a:p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работе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родителями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учитыва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ю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социальное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положение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историю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семьи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культурные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особенности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традиции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характер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особенности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вовлечения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воспитательно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образовательный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процесс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повышение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педагогической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культуры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родителей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установление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партнерских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отношений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семьей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объединение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усилий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семьи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школы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работе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родителями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применя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ю разный 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формат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:-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родительские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собрания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виде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тренингов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семинаров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дней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добрых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дел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индивидуальные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групповые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консультации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просмотр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видеозаписей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детской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Замещающее содержимое 7"/>
          <p:cNvGraphicFramePr/>
          <p:nvPr>
            <p:ph idx="1"/>
          </p:nvPr>
        </p:nvGraphicFramePr>
        <p:xfrm>
          <a:off x="401955" y="1665605"/>
          <a:ext cx="847598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95"/>
                <a:gridCol w="2118995"/>
                <a:gridCol w="2118995"/>
                <a:gridCol w="211899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455"/>
            <a:ext cx="8229600" cy="1029335"/>
          </a:xfrm>
        </p:spPr>
        <p:txBody>
          <a:bodyPr/>
          <a:p>
            <a:r>
              <a:rPr lang="ru-RU" altLang="en-US"/>
              <a:t>Галерея</a:t>
            </a:r>
            <a:endParaRPr lang="ru-RU" altLang="en-US"/>
          </a:p>
        </p:txBody>
      </p:sp>
      <p:pic>
        <p:nvPicPr>
          <p:cNvPr id="4" name="Изображение 3" descr="WhatsApp Image 2026-02-22 at 20.46.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0515" y="1557020"/>
            <a:ext cx="2098675" cy="2798445"/>
          </a:xfrm>
          <a:prstGeom prst="rect">
            <a:avLst/>
          </a:prstGeom>
        </p:spPr>
      </p:pic>
      <p:pic>
        <p:nvPicPr>
          <p:cNvPr id="5" name="Изображение 4" descr="WhatsApp Image 2026-02-22 at 20.54.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1548130"/>
            <a:ext cx="3851275" cy="2888615"/>
          </a:xfrm>
          <a:prstGeom prst="rect">
            <a:avLst/>
          </a:prstGeom>
        </p:spPr>
      </p:pic>
      <p:pic>
        <p:nvPicPr>
          <p:cNvPr id="7" name="Изображение 6" descr="WhatsApp Image 2026-02-22 at 20.57.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" y="44450"/>
            <a:ext cx="2649220" cy="3532505"/>
          </a:xfrm>
          <a:prstGeom prst="rect">
            <a:avLst/>
          </a:prstGeom>
        </p:spPr>
      </p:pic>
      <p:pic>
        <p:nvPicPr>
          <p:cNvPr id="9" name="Изображение 8" descr="WhatsApp Image 2026-02-22 at 20.57.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730" y="3644900"/>
            <a:ext cx="3584575" cy="2688590"/>
          </a:xfrm>
          <a:prstGeom prst="rect">
            <a:avLst/>
          </a:prstGeom>
        </p:spPr>
      </p:pic>
      <p:pic>
        <p:nvPicPr>
          <p:cNvPr id="21" name="Изображение 20" descr="WhatsApp Image 2026-02-22 at 20.57.23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65" y="3982085"/>
            <a:ext cx="3242945" cy="287591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43750" y="3774440"/>
            <a:ext cx="2312035" cy="3083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9160" y="3365500"/>
            <a:ext cx="1917065" cy="27355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455"/>
            <a:ext cx="8229600" cy="3015615"/>
          </a:xfrm>
        </p:spPr>
        <p:txBody>
          <a:bodyPr>
            <a:normAutofit fontScale="90000"/>
          </a:bodyPr>
          <a:p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ЗВУКАМИ</a:t>
            </a:r>
            <a:b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Хлопни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если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услышишь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слове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звук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[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]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любой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другой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звук</a:t>
            </a:r>
            <a:r>
              <a:rPr lang="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br>
              <a:rPr lang="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Учить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выделять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заданный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звук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слова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Ход</a:t>
            </a:r>
            <a:b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Взрослый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назову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цепочку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слов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Если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ты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услышишь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слове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звук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[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],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хлопни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ладоши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вот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так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взрослый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хлопает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один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).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Слушай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будь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внимательным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Рекомендации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Произносите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слова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медленно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выделяя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звук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[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]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голосом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аааист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).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окончании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уточните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почему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ребенок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хлопал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когда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произносились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слова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где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нет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звука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[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].</a:t>
            </a:r>
            <a:b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[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]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Аист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роза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лак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бак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астра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автобус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адрес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арбуз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Айболит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Алёнка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апельсин</a:t>
            </a:r>
            <a:r>
              <a:rPr lang="en-US" altLang="ru-RU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Ан</a:t>
            </a:r>
            <a:r>
              <a:rPr lang="ru-RU" altLang="en-US" sz="178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я.</a:t>
            </a:r>
            <a:r>
              <a:rPr lang="en-US" altLang="ru-RU" sz="178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78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арфа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акула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утка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книга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барабан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лестница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 descr="WhatsApp Image 2025-10-01 at 13.57.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10" y="3357245"/>
            <a:ext cx="1315720" cy="1873250"/>
          </a:xfrm>
          <a:prstGeom prst="rect">
            <a:avLst/>
          </a:prstGeom>
        </p:spPr>
      </p:pic>
      <p:pic>
        <p:nvPicPr>
          <p:cNvPr id="8" name="Изображение 7" descr="WhatsApp Image 2025-10-01 at 13.57.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35" y="3178810"/>
            <a:ext cx="2704465" cy="350329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720" y="5373370"/>
            <a:ext cx="2703195" cy="13087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684530" y="1637030"/>
            <a:ext cx="7595870" cy="4488815"/>
          </a:xfrm>
        </p:spPr>
        <p:txBody>
          <a:bodyPr>
            <a:normAutofit lnSpcReduction="10000"/>
          </a:bodyPr>
          <a:p>
            <a:r>
              <a:rPr lang="en-US" altLang="ru-RU"/>
              <a:t> </a:t>
            </a:r>
            <a:r>
              <a:rPr lang="en-US" altLang="en-US">
                <a:solidFill>
                  <a:schemeClr val="tx1"/>
                </a:solidFill>
              </a:rPr>
              <a:t>Знания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навыки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полученные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детьми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en-US">
                <a:solidFill>
                  <a:schemeClr val="tx1"/>
                </a:solidFill>
              </a:rPr>
              <a:t>ходе</a:t>
            </a:r>
            <a:r>
              <a:rPr lang="en-US" altLang="ru-RU">
                <a:solidFill>
                  <a:schemeClr val="tx1"/>
                </a:solidFill>
              </a:rPr>
              <a:t>  </a:t>
            </a:r>
            <a:r>
              <a:rPr lang="en-US" altLang="en-US">
                <a:solidFill>
                  <a:schemeClr val="tx1"/>
                </a:solidFill>
              </a:rPr>
              <a:t>образовательной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деятельности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необходимо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систематически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закреплять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продолжать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применять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разнообразных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видах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детской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деятельности</a:t>
            </a:r>
            <a:r>
              <a:rPr lang="en-US" altLang="ru-RU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Особое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en-US">
                <a:solidFill>
                  <a:schemeClr val="tx1"/>
                </a:solidFill>
              </a:rPr>
              <a:t>внимание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следует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уделить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en-US">
                <a:solidFill>
                  <a:schemeClr val="tx1"/>
                </a:solidFill>
              </a:rPr>
              <a:t>использованию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en-US">
                <a:solidFill>
                  <a:schemeClr val="tx1"/>
                </a:solidFill>
              </a:rPr>
              <a:t>многообразных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традиционных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нетрадиционных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методов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en-US">
                <a:solidFill>
                  <a:schemeClr val="tx1"/>
                </a:solidFill>
              </a:rPr>
              <a:t>работы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позволяющих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en-US">
                <a:solidFill>
                  <a:schemeClr val="tx1"/>
                </a:solidFill>
              </a:rPr>
              <a:t>развивать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соответствующие</a:t>
            </a:r>
            <a:r>
              <a:rPr lang="" altLang="en-US">
                <a:solidFill>
                  <a:schemeClr val="tx1"/>
                </a:solidFill>
              </a:rPr>
              <a:t> </a:t>
            </a:r>
            <a:r>
              <a:rPr lang="en-US" altLang="en-US">
                <a:solidFill>
                  <a:schemeClr val="tx1"/>
                </a:solidFill>
              </a:rPr>
              <a:t>знания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умения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навыки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Таким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образом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образовательная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деятельность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предшкольной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группе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реализуется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на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достаточном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уровне</a:t>
            </a:r>
            <a:r>
              <a:rPr lang="en-US" altLang="ru-RU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Очевиден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положительный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результат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проделанной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работы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  <a:p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455"/>
            <a:ext cx="8229600" cy="560705"/>
          </a:xfrm>
        </p:spPr>
        <p:txBody>
          <a:bodyPr/>
          <a:p>
            <a:r>
              <a:rPr lang="ru-RU" altLang="en-US" sz="2800"/>
              <a:t>Итог</a:t>
            </a:r>
            <a:endParaRPr lang="ru-RU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71855" y="553085"/>
            <a:ext cx="7408545" cy="5572760"/>
          </a:xfrm>
        </p:spPr>
        <p:txBody>
          <a:bodyPr/>
          <a:p>
            <a:r>
              <a:rPr lang="en-US" altLang="en-US" sz="3200">
                <a:solidFill>
                  <a:schemeClr val="tx1"/>
                </a:solidFill>
              </a:rPr>
              <a:t>Предшкольные</a:t>
            </a:r>
            <a:r>
              <a:rPr lang="en-US" altLang="ru-RU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</a:rPr>
              <a:t>классы</a:t>
            </a:r>
            <a:r>
              <a:rPr lang="en-US" altLang="ru-RU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</a:rPr>
              <a:t>осуществляют</a:t>
            </a:r>
            <a:r>
              <a:rPr lang="en-US" altLang="ru-RU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</a:rPr>
              <a:t>воспитательно</a:t>
            </a:r>
            <a:r>
              <a:rPr lang="en-US" altLang="ru-RU" sz="3200">
                <a:solidFill>
                  <a:schemeClr val="tx1"/>
                </a:solidFill>
              </a:rPr>
              <a:t>-</a:t>
            </a:r>
            <a:r>
              <a:rPr lang="en-US" altLang="en-US" sz="3200">
                <a:solidFill>
                  <a:schemeClr val="tx1"/>
                </a:solidFill>
              </a:rPr>
              <a:t>образовательную</a:t>
            </a:r>
            <a:r>
              <a:rPr lang="en-US" altLang="ru-RU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</a:rPr>
              <a:t>деятельность</a:t>
            </a:r>
            <a:r>
              <a:rPr lang="en-US" altLang="ru-RU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</a:rPr>
              <a:t>в</a:t>
            </a:r>
            <a:r>
              <a:rPr lang="en-US" altLang="ru-RU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</a:rPr>
              <a:t>соответствии</a:t>
            </a:r>
            <a:r>
              <a:rPr lang="en-US" altLang="ru-RU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</a:rPr>
              <a:t>с</a:t>
            </a:r>
            <a:r>
              <a:rPr lang="en-US" altLang="ru-RU" sz="3200">
                <a:solidFill>
                  <a:schemeClr val="tx1"/>
                </a:solidFill>
              </a:rPr>
              <a:t>:</a:t>
            </a:r>
            <a:endParaRPr lang="en-US" altLang="ru-RU" sz="3200">
              <a:solidFill>
                <a:schemeClr val="tx1"/>
              </a:solidFill>
            </a:endParaRPr>
          </a:p>
          <a:p>
            <a:r>
              <a:rPr lang="en-US" altLang="ru-RU" sz="3200">
                <a:solidFill>
                  <a:schemeClr val="tx1"/>
                </a:solidFill>
              </a:rPr>
              <a:t> 1) </a:t>
            </a:r>
            <a:r>
              <a:rPr lang="en-US" altLang="en-US" sz="3200">
                <a:solidFill>
                  <a:schemeClr val="tx1"/>
                </a:solidFill>
              </a:rPr>
              <a:t>Стандартом</a:t>
            </a:r>
            <a:r>
              <a:rPr lang="en-US" altLang="ru-RU" sz="3200">
                <a:solidFill>
                  <a:schemeClr val="tx1"/>
                </a:solidFill>
              </a:rPr>
              <a:t>;</a:t>
            </a:r>
            <a:endParaRPr lang="en-US" altLang="ru-RU" sz="3200">
              <a:solidFill>
                <a:schemeClr val="tx1"/>
              </a:solidFill>
            </a:endParaRPr>
          </a:p>
          <a:p>
            <a:r>
              <a:rPr lang="en-US" altLang="ru-RU" sz="3200">
                <a:solidFill>
                  <a:schemeClr val="tx1"/>
                </a:solidFill>
              </a:rPr>
              <a:t> 2) </a:t>
            </a:r>
            <a:r>
              <a:rPr lang="en-US" altLang="en-US" sz="3200">
                <a:solidFill>
                  <a:schemeClr val="tx1"/>
                </a:solidFill>
              </a:rPr>
              <a:t>Типовым</a:t>
            </a:r>
            <a:r>
              <a:rPr lang="en-US" altLang="ru-RU" sz="32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</a:rPr>
              <a:t>планом</a:t>
            </a:r>
            <a:endParaRPr lang="en-US" altLang="en-US" sz="3200">
              <a:solidFill>
                <a:schemeClr val="tx1"/>
              </a:solidFill>
            </a:endParaRPr>
          </a:p>
          <a:p>
            <a:r>
              <a:rPr lang="ru-RU" altLang="en-US" sz="3200">
                <a:solidFill>
                  <a:schemeClr val="tx1"/>
                </a:solidFill>
              </a:rPr>
              <a:t>В педшкольном классе на 2025-2026 учебный год обучались 4 детей в возрасте 5-6 лет</a:t>
            </a:r>
            <a:endParaRPr lang="ru-RU" altLang="en-US" sz="3200">
              <a:solidFill>
                <a:schemeClr val="tx1"/>
              </a:solidFill>
            </a:endParaRPr>
          </a:p>
          <a:p>
            <a:r>
              <a:rPr lang="ru-RU" altLang="en-US" sz="3200">
                <a:solidFill>
                  <a:schemeClr val="tx1"/>
                </a:solidFill>
              </a:rPr>
              <a:t>из них 4 мальчика</a:t>
            </a:r>
            <a:endParaRPr lang="ru-RU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71855" y="513715"/>
            <a:ext cx="7408545" cy="5612130"/>
          </a:xfrm>
        </p:spPr>
        <p:txBody>
          <a:bodyPr>
            <a:normAutofit fontScale="25000"/>
          </a:bodyPr>
          <a:p>
            <a:r>
              <a:rPr lang="en-US" altLang="ru-RU" sz="9600"/>
              <a:t>  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Особенностью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занятий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дошкол</a:t>
            </a:r>
            <a:r>
              <a:rPr lang="ru-RU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никами 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является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использование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интерактивной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формы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обучения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предполагающей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обратную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связь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ребенком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Методика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моей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представляет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собой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набор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"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развивающих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"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упражнений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других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видов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продуктивной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деятельности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процессе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которой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ребенок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обучается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высоко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позитивном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эмоциональном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уровне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подготовке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школе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провожу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использованием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игровых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деятельностных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образовательных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технологий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направлены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внимания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памяти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логики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мышления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 sz="9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Дети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учатся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учиться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расширяют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кругозор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учатся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общаться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сотрудничать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друг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другом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знакомятся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миром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эмоций</a:t>
            </a:r>
            <a:r>
              <a:rPr lang="en-US" altLang="ru-RU" sz="9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</a:t>
            </a:r>
            <a:endParaRPr lang="en-US" altLang="ru-RU" sz="9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933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 lang="en-US" altLang="ru-RU" sz="933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71855" y="546100"/>
            <a:ext cx="7408545" cy="5579745"/>
          </a:xfrm>
        </p:spPr>
        <p:txBody>
          <a:bodyPr>
            <a:normAutofit fontScale="70000"/>
          </a:bodyPr>
          <a:p>
            <a:r>
              <a:rPr lang="en-US" altLang="ru-RU"/>
              <a:t>   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ru-RU" sz="311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Очень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серьезно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творчески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подхожу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каждому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занятию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заранее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подбираю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наглядный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дидактический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прочий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необходимый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материал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которого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невозможно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активизировать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мышление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поддерживать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интерес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внимание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протяжении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всего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Наши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предусматривают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использование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поисковых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вопросов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различных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способов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наглядностью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Эффективна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игровая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форма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так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именно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развиваются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творческие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способности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личности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все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включаю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развитию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речи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занимательные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упражнения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интерактивные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физминутки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подвижные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Вводятся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игровые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ситуации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сказочные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персонажи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сюрпризные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моменты</a:t>
            </a:r>
            <a:r>
              <a:rPr lang="en-US" altLang="ru-RU" sz="343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  </a:t>
            </a:r>
            <a:r>
              <a:rPr lang="en-US" altLang="ru-RU" sz="343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3430"/>
              <a:t> </a:t>
            </a:r>
            <a:endParaRPr lang="en-US" altLang="ru-RU" sz="343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71855" y="329565"/>
            <a:ext cx="7408545" cy="5796280"/>
          </a:xfrm>
        </p:spPr>
        <p:txBody>
          <a:bodyPr>
            <a:noAutofit/>
          </a:bodyPr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мною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построены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таким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образом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весь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материал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объясняется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учителем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Там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где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сложность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материала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невысока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ученики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могут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сами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сделать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необходимые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выводы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найти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способ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решения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Вх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одная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промежуточная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диагностики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показали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наиболее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распространенными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проблемами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являются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Коммуникативные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умения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общение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сверстниками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умение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договариваться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например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правилами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узость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словарного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запаса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Умение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слушать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взрослого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выполнять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инструкции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Отсутствие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мотивации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учению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школе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целом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узнаванию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нового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Неразвитость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мелкой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моторики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ru-RU" sz="11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71855" y="546100"/>
            <a:ext cx="7408545" cy="5579745"/>
          </a:xfrm>
        </p:spPr>
        <p:txBody>
          <a:bodyPr>
            <a:normAutofit lnSpcReduction="10000"/>
          </a:bodyPr>
          <a:p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Именно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этим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очень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важным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аспектам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развития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ребенка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подготовки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его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обучению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школе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уделя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ется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внимание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предшкольной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подготовке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именно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этим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показателям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промежуточная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диагно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тика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выявила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позитивные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изменения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расширился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словарный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запас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дети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умеют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составлять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предложения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небольшие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рассказы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появилось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желание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идти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школу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через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игры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эксперименты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дети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научились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участвовать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коллективном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разговоре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делать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выводы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устанавливать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связи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природе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Очень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нра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вятся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детям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заниматься творчеством эти занятия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прекрасно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развивает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мелкую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моторику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что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поможет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школе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легко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справляться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написанием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букв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Диаграмма 1"/>
          <p:cNvGraphicFramePr/>
          <p:nvPr>
            <p:ph idx="1"/>
          </p:nvPr>
        </p:nvGraphicFramePr>
        <p:xfrm>
          <a:off x="695960" y="1700530"/>
          <a:ext cx="7752080" cy="510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932815" y="677545"/>
            <a:ext cx="7093585" cy="732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4000">
                <a:solidFill>
                  <a:schemeClr val="bg1"/>
                </a:solidFill>
                <a:sym typeface="+mn-ea"/>
              </a:rPr>
              <a:t>Входной контроль сентябр</a:t>
            </a:r>
            <a:r>
              <a:rPr lang="ru-RU" altLang="en-US" sz="3200">
                <a:solidFill>
                  <a:schemeClr val="bg1"/>
                </a:solidFill>
                <a:sym typeface="+mn-ea"/>
              </a:rPr>
              <a:t>ь</a:t>
            </a:r>
            <a:endParaRPr lang="ru-RU" altLang="en-US" sz="32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Диаграмма 1"/>
          <p:cNvGraphicFramePr/>
          <p:nvPr>
            <p:ph idx="1"/>
          </p:nvPr>
        </p:nvGraphicFramePr>
        <p:xfrm>
          <a:off x="872067" y="2675467"/>
          <a:ext cx="7408333" cy="345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Промежуточный контроль январь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ее содержимое 1"/>
          <p:cNvSpPr>
            <a:spLocks noGrp="1"/>
          </p:cNvSpPr>
          <p:nvPr>
            <p:ph idx="1"/>
          </p:nvPr>
        </p:nvSpPr>
        <p:spPr>
          <a:xfrm>
            <a:off x="871855" y="481330"/>
            <a:ext cx="7408545" cy="5644515"/>
          </a:xfrm>
        </p:spPr>
        <p:txBody>
          <a:bodyPr>
            <a:normAutofit fontScale="90000" lnSpcReduction="10000"/>
          </a:bodyPr>
          <a:p>
            <a:r>
              <a:rPr lang="en-US" altLang="en-US" sz="1600"/>
              <a:t></a:t>
            </a:r>
            <a:r>
              <a:rPr lang="en-US" altLang="en-US" sz="1600">
                <a:solidFill>
                  <a:schemeClr val="tx1"/>
                </a:solidFill>
              </a:rPr>
              <a:t>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делить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слова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на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слоги</a:t>
            </a:r>
            <a:r>
              <a:rPr lang="en-US" altLang="ru-RU" sz="1600">
                <a:solidFill>
                  <a:schemeClr val="tx1"/>
                </a:solidFill>
              </a:rPr>
              <a:t> –50% </a:t>
            </a:r>
            <a:r>
              <a:rPr lang="en-US" altLang="en-US" sz="1600">
                <a:solidFill>
                  <a:schemeClr val="tx1"/>
                </a:solidFill>
              </a:rPr>
              <a:t>детей</a:t>
            </a:r>
            <a:r>
              <a:rPr lang="en-US" altLang="ru-RU" sz="1600">
                <a:solidFill>
                  <a:schemeClr val="tx1"/>
                </a:solidFill>
              </a:rPr>
              <a:t>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называть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слова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заданным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звуком</a:t>
            </a:r>
            <a:r>
              <a:rPr lang="en-US" altLang="ru-RU" sz="1600">
                <a:solidFill>
                  <a:schemeClr val="tx1"/>
                </a:solidFill>
              </a:rPr>
              <a:t> – 50% </a:t>
            </a:r>
            <a:r>
              <a:rPr lang="en-US" altLang="en-US" sz="1600">
                <a:solidFill>
                  <a:schemeClr val="tx1"/>
                </a:solidFill>
              </a:rPr>
              <a:t>детей</a:t>
            </a:r>
            <a:r>
              <a:rPr lang="en-US" altLang="ru-RU" sz="1600">
                <a:solidFill>
                  <a:schemeClr val="tx1"/>
                </a:solidFill>
              </a:rPr>
              <a:t>; 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проводить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звуковой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анализ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слова</a:t>
            </a:r>
            <a:r>
              <a:rPr lang="en-US" altLang="ru-RU" sz="1600">
                <a:solidFill>
                  <a:schemeClr val="tx1"/>
                </a:solidFill>
              </a:rPr>
              <a:t> – 50% </a:t>
            </a:r>
            <a:r>
              <a:rPr lang="en-US" altLang="en-US" sz="1600">
                <a:solidFill>
                  <a:schemeClr val="tx1"/>
                </a:solidFill>
              </a:rPr>
              <a:t>детей</a:t>
            </a:r>
            <a:r>
              <a:rPr lang="en-US" altLang="ru-RU" sz="1600">
                <a:solidFill>
                  <a:schemeClr val="tx1"/>
                </a:solidFill>
              </a:rPr>
              <a:t>; 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различают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гласные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и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согласные</a:t>
            </a:r>
            <a:r>
              <a:rPr lang="en-US" altLang="ru-RU" sz="1600">
                <a:solidFill>
                  <a:schemeClr val="tx1"/>
                </a:solidFill>
              </a:rPr>
              <a:t>  – 75% </a:t>
            </a:r>
            <a:r>
              <a:rPr lang="en-US" altLang="en-US" sz="1600">
                <a:solidFill>
                  <a:schemeClr val="tx1"/>
                </a:solidFill>
              </a:rPr>
              <a:t>детей</a:t>
            </a:r>
            <a:r>
              <a:rPr lang="en-US" altLang="ru-RU" sz="1600">
                <a:solidFill>
                  <a:schemeClr val="tx1"/>
                </a:solidFill>
              </a:rPr>
              <a:t>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различают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твёрдые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и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мягкие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звуки</a:t>
            </a:r>
            <a:r>
              <a:rPr lang="en-US" altLang="ru-RU" sz="1600">
                <a:solidFill>
                  <a:schemeClr val="tx1"/>
                </a:solidFill>
              </a:rPr>
              <a:t> – 50% </a:t>
            </a:r>
            <a:r>
              <a:rPr lang="en-US" altLang="en-US" sz="1600">
                <a:solidFill>
                  <a:schemeClr val="tx1"/>
                </a:solidFill>
              </a:rPr>
              <a:t>детей</a:t>
            </a:r>
            <a:r>
              <a:rPr lang="en-US" altLang="ru-RU" sz="1600">
                <a:solidFill>
                  <a:schemeClr val="tx1"/>
                </a:solidFill>
              </a:rPr>
              <a:t>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имеют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дефекты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речи</a:t>
            </a:r>
            <a:r>
              <a:rPr lang="en-US" altLang="ru-RU" sz="1600">
                <a:solidFill>
                  <a:schemeClr val="tx1"/>
                </a:solidFill>
              </a:rPr>
              <a:t> – 75% </a:t>
            </a:r>
            <a:r>
              <a:rPr lang="en-US" altLang="en-US" sz="1600">
                <a:solidFill>
                  <a:schemeClr val="tx1"/>
                </a:solidFill>
              </a:rPr>
              <a:t>детей</a:t>
            </a:r>
            <a:r>
              <a:rPr lang="en-US" altLang="ru-RU" sz="1600">
                <a:solidFill>
                  <a:schemeClr val="tx1"/>
                </a:solidFill>
              </a:rPr>
              <a:t> 3 </a:t>
            </a:r>
            <a:r>
              <a:rPr lang="en-US" altLang="en-US" sz="1600">
                <a:solidFill>
                  <a:schemeClr val="tx1"/>
                </a:solidFill>
              </a:rPr>
              <a:t>детей</a:t>
            </a:r>
            <a:r>
              <a:rPr lang="en-US" altLang="ru-RU" sz="1600">
                <a:solidFill>
                  <a:schemeClr val="tx1"/>
                </a:solidFill>
              </a:rPr>
              <a:t>).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составлять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описательный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рассказ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о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предмете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 </a:t>
            </a:r>
            <a:r>
              <a:rPr lang="ru-RU" altLang="en-US" sz="1600">
                <a:solidFill>
                  <a:schemeClr val="tx1"/>
                </a:solidFill>
                <a:sym typeface="+mn-ea"/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составлять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описательный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рассказ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о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животном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 </a:t>
            </a:r>
            <a:r>
              <a:rPr lang="ru-RU" altLang="en-US" sz="1600">
                <a:solidFill>
                  <a:schemeClr val="tx1"/>
                </a:solidFill>
                <a:sym typeface="+mn-ea"/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составлять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сюжетный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рассказ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по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серии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картинок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 </a:t>
            </a:r>
            <a:r>
              <a:rPr lang="ru-RU" altLang="en-US" sz="1600">
                <a:solidFill>
                  <a:schemeClr val="tx1"/>
                </a:solidFill>
                <a:sym typeface="+mn-ea"/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придумывать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рассказ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на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самостоятельно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выбранную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тему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 </a:t>
            </a:r>
            <a:r>
              <a:rPr lang="ru-RU" altLang="en-US" sz="1600">
                <a:solidFill>
                  <a:schemeClr val="tx1"/>
                </a:solidFill>
                <a:sym typeface="+mn-ea"/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r>
              <a:rPr lang="en-US" altLang="en-US" sz="1600">
                <a:solidFill>
                  <a:schemeClr val="tx1"/>
                </a:solidFill>
              </a:rPr>
              <a:t></a:t>
            </a:r>
            <a:endParaRPr lang="en-US" altLang="en-US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считать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до</a:t>
            </a:r>
            <a:r>
              <a:rPr lang="en-US" altLang="ru-RU" sz="1600">
                <a:solidFill>
                  <a:schemeClr val="tx1"/>
                </a:solidFill>
              </a:rPr>
              <a:t> 10 </a:t>
            </a:r>
            <a:r>
              <a:rPr lang="en-US" altLang="en-US" sz="1600">
                <a:solidFill>
                  <a:schemeClr val="tx1"/>
                </a:solidFill>
              </a:rPr>
              <a:t>без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опора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на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счётный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материал</a:t>
            </a:r>
            <a:r>
              <a:rPr lang="en-US" altLang="ru-RU" sz="1600">
                <a:solidFill>
                  <a:schemeClr val="tx1"/>
                </a:solidFill>
              </a:rPr>
              <a:t> – </a:t>
            </a:r>
            <a:r>
              <a:rPr lang="ru-RU" altLang="en-US" sz="1600">
                <a:solidFill>
                  <a:schemeClr val="tx1"/>
                </a:solidFill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  <a:sym typeface="+mn-ea"/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считать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в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обратном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порядке</a:t>
            </a:r>
            <a:r>
              <a:rPr lang="en-US" altLang="ru-RU" sz="1600">
                <a:solidFill>
                  <a:schemeClr val="tx1"/>
                </a:solidFill>
              </a:rPr>
              <a:t> – </a:t>
            </a:r>
            <a:r>
              <a:rPr lang="ru-RU" altLang="en-US" sz="1600">
                <a:solidFill>
                  <a:schemeClr val="tx1"/>
                </a:solidFill>
              </a:rPr>
              <a:t>50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Соотносят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счёт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предметов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без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названия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итогового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числа</a:t>
            </a:r>
            <a:r>
              <a:rPr lang="en-US" altLang="ru-RU" sz="1600">
                <a:solidFill>
                  <a:schemeClr val="tx1"/>
                </a:solidFill>
              </a:rPr>
              <a:t> – </a:t>
            </a:r>
            <a:r>
              <a:rPr lang="ru-RU" altLang="en-US" sz="1600">
                <a:solidFill>
                  <a:schemeClr val="tx1"/>
                </a:solidFill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Соотносят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счёт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предметов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названием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итогового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числа</a:t>
            </a:r>
            <a:r>
              <a:rPr lang="en-US" altLang="ru-RU" sz="1600">
                <a:solidFill>
                  <a:schemeClr val="tx1"/>
                </a:solidFill>
              </a:rPr>
              <a:t> –</a:t>
            </a:r>
            <a:r>
              <a:rPr lang="ru-RU" altLang="en-US" sz="1600">
                <a:solidFill>
                  <a:schemeClr val="tx1"/>
                </a:solidFill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сравнивать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группу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предметов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путём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пересчёта</a:t>
            </a:r>
            <a:r>
              <a:rPr lang="en-US" altLang="ru-RU" sz="1600">
                <a:solidFill>
                  <a:schemeClr val="tx1"/>
                </a:solidFill>
              </a:rPr>
              <a:t> – </a:t>
            </a:r>
            <a:r>
              <a:rPr lang="ru-RU" altLang="en-US" sz="1600">
                <a:solidFill>
                  <a:schemeClr val="tx1"/>
                </a:solidFill>
              </a:rPr>
              <a:t>100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Знают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цифры</a:t>
            </a:r>
            <a:r>
              <a:rPr lang="en-US" altLang="ru-RU" sz="1600">
                <a:solidFill>
                  <a:schemeClr val="tx1"/>
                </a:solidFill>
              </a:rPr>
              <a:t>, </a:t>
            </a:r>
            <a:r>
              <a:rPr lang="en-US" altLang="en-US" sz="1600">
                <a:solidFill>
                  <a:schemeClr val="tx1"/>
                </a:solidFill>
              </a:rPr>
              <a:t>не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путают</a:t>
            </a:r>
            <a:r>
              <a:rPr lang="en-US" altLang="ru-RU" sz="1600">
                <a:solidFill>
                  <a:schemeClr val="tx1"/>
                </a:solidFill>
              </a:rPr>
              <a:t> – </a:t>
            </a:r>
            <a:r>
              <a:rPr lang="ru-RU" altLang="en-US" sz="1600">
                <a:solidFill>
                  <a:schemeClr val="tx1"/>
                </a:solidFill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Соотносят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цифру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и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число</a:t>
            </a:r>
            <a:r>
              <a:rPr lang="en-US" altLang="ru-RU" sz="1600">
                <a:solidFill>
                  <a:schemeClr val="tx1"/>
                </a:solidFill>
              </a:rPr>
              <a:t> – </a:t>
            </a:r>
            <a:r>
              <a:rPr lang="ru-RU" altLang="en-US" sz="1600">
                <a:solidFill>
                  <a:schemeClr val="tx1"/>
                </a:solidFill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Пишут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цифры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под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диктовку</a:t>
            </a:r>
            <a:r>
              <a:rPr lang="en-US" altLang="ru-RU" sz="1600">
                <a:solidFill>
                  <a:schemeClr val="tx1"/>
                </a:solidFill>
              </a:rPr>
              <a:t>, </a:t>
            </a:r>
            <a:r>
              <a:rPr lang="en-US" altLang="en-US" sz="1600">
                <a:solidFill>
                  <a:schemeClr val="tx1"/>
                </a:solidFill>
              </a:rPr>
              <a:t>без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ошибок</a:t>
            </a:r>
            <a:r>
              <a:rPr lang="en-US" altLang="ru-RU" sz="1600">
                <a:solidFill>
                  <a:schemeClr val="tx1"/>
                </a:solidFill>
              </a:rPr>
              <a:t> – </a:t>
            </a:r>
            <a:r>
              <a:rPr lang="ru-RU" altLang="en-US" sz="1600">
                <a:solidFill>
                  <a:schemeClr val="tx1"/>
                </a:solidFill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Знают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место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число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в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ряду</a:t>
            </a:r>
            <a:r>
              <a:rPr lang="en-US" altLang="ru-RU" sz="1600">
                <a:solidFill>
                  <a:schemeClr val="tx1"/>
                </a:solidFill>
              </a:rPr>
              <a:t> –</a:t>
            </a:r>
            <a:r>
              <a:rPr lang="ru-RU" altLang="en-US" sz="1600">
                <a:solidFill>
                  <a:schemeClr val="tx1"/>
                </a:solidFill>
              </a:rPr>
              <a:t>75</a:t>
            </a:r>
            <a:r>
              <a:rPr lang="en-US" altLang="ru-RU" sz="1600">
                <a:solidFill>
                  <a:schemeClr val="tx1"/>
                </a:solidFill>
                <a:sym typeface="+mn-ea"/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Считают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до</a:t>
            </a:r>
            <a:r>
              <a:rPr lang="en-US" altLang="ru-RU" sz="1600">
                <a:solidFill>
                  <a:schemeClr val="tx1"/>
                </a:solidFill>
              </a:rPr>
              <a:t> 20 </a:t>
            </a:r>
            <a:r>
              <a:rPr lang="en-US" altLang="en-US" sz="1600">
                <a:solidFill>
                  <a:schemeClr val="tx1"/>
                </a:solidFill>
              </a:rPr>
              <a:t>и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дальше</a:t>
            </a:r>
            <a:r>
              <a:rPr lang="en-US" altLang="ru-RU" sz="1600">
                <a:solidFill>
                  <a:schemeClr val="tx1"/>
                </a:solidFill>
              </a:rPr>
              <a:t> – </a:t>
            </a:r>
            <a:r>
              <a:rPr lang="ru-RU" altLang="en-US" sz="1600">
                <a:solidFill>
                  <a:schemeClr val="tx1"/>
                </a:solidFill>
              </a:rPr>
              <a:t>50</a:t>
            </a:r>
            <a:r>
              <a:rPr lang="en-US" altLang="ru-RU" sz="1600">
                <a:solidFill>
                  <a:schemeClr val="tx1"/>
                </a:solidFill>
              </a:rPr>
              <a:t>7%;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Устный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счёт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в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пределах</a:t>
            </a:r>
            <a:r>
              <a:rPr lang="en-US" altLang="ru-RU" sz="1600">
                <a:solidFill>
                  <a:schemeClr val="tx1"/>
                </a:solidFill>
              </a:rPr>
              <a:t> 10, </a:t>
            </a:r>
            <a:r>
              <a:rPr lang="en-US" altLang="en-US" sz="1600">
                <a:solidFill>
                  <a:schemeClr val="tx1"/>
                </a:solidFill>
              </a:rPr>
              <a:t>±</a:t>
            </a:r>
            <a:r>
              <a:rPr lang="en-US" altLang="ru-RU" sz="1600">
                <a:solidFill>
                  <a:schemeClr val="tx1"/>
                </a:solidFill>
              </a:rPr>
              <a:t>1; </a:t>
            </a:r>
            <a:r>
              <a:rPr lang="en-US" altLang="en-US" sz="1600">
                <a:solidFill>
                  <a:schemeClr val="tx1"/>
                </a:solidFill>
              </a:rPr>
              <a:t>±</a:t>
            </a:r>
            <a:r>
              <a:rPr lang="en-US" altLang="ru-RU" sz="1600">
                <a:solidFill>
                  <a:schemeClr val="tx1"/>
                </a:solidFill>
              </a:rPr>
              <a:t>2 – </a:t>
            </a:r>
            <a:r>
              <a:rPr lang="ru-RU" altLang="en-US" sz="1600">
                <a:solidFill>
                  <a:schemeClr val="tx1"/>
                </a:solidFill>
              </a:rPr>
              <a:t>50</a:t>
            </a:r>
            <a:r>
              <a:rPr lang="en-US" altLang="ru-RU" sz="1600">
                <a:solidFill>
                  <a:schemeClr val="tx1"/>
                </a:solidFill>
              </a:rPr>
              <a:t>%;</a:t>
            </a:r>
            <a:endParaRPr lang="en-US" altLang="ru-RU" sz="1600">
              <a:solidFill>
                <a:schemeClr val="tx1"/>
              </a:solidFill>
            </a:endParaRPr>
          </a:p>
          <a:p>
            <a:r>
              <a:rPr lang="en-US" altLang="en-US" sz="1600">
                <a:solidFill>
                  <a:schemeClr val="tx1"/>
                </a:solidFill>
              </a:rPr>
              <a:t>Умеют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решать</a:t>
            </a:r>
            <a:r>
              <a:rPr lang="en-US" altLang="ru-RU" sz="1600">
                <a:solidFill>
                  <a:schemeClr val="tx1"/>
                </a:solidFill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задачи</a:t>
            </a:r>
            <a:r>
              <a:rPr lang="en-US" altLang="ru-RU" sz="1600">
                <a:solidFill>
                  <a:schemeClr val="tx1"/>
                </a:solidFill>
              </a:rPr>
              <a:t> – </a:t>
            </a:r>
            <a:r>
              <a:rPr lang="ru-RU" altLang="en-US" sz="1600">
                <a:solidFill>
                  <a:schemeClr val="tx1"/>
                </a:solidFill>
              </a:rPr>
              <a:t>50</a:t>
            </a:r>
            <a:r>
              <a:rPr lang="en-US" altLang="ru-RU" sz="1600">
                <a:solidFill>
                  <a:schemeClr val="tx1"/>
                </a:solidFill>
              </a:rPr>
              <a:t>%;.</a:t>
            </a:r>
            <a:endParaRPr lang="en-US" altLang="ru-RU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5799</Words>
  <Application>WPS Presentation</Application>
  <PresentationFormat>Экран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Symbol</vt:lpstr>
      <vt:lpstr>Times New Roman</vt:lpstr>
      <vt:lpstr>Candara</vt:lpstr>
      <vt:lpstr>Microsoft YaHei</vt:lpstr>
      <vt:lpstr>Arial Unicode MS</vt:lpstr>
      <vt:lpstr>Calibri</vt:lpstr>
      <vt:lpstr>Волна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Промежуточный контроль январь</vt:lpstr>
      <vt:lpstr>PowerPoint 演示文稿</vt:lpstr>
      <vt:lpstr>Перспективный план взаимодействия и сотрудничества с родителями  предшкольного класса на 2025-2026 учебный год.</vt:lpstr>
      <vt:lpstr>PowerPoint 演示文稿</vt:lpstr>
      <vt:lpstr>PowerPoint 演示文稿</vt:lpstr>
      <vt:lpstr>Галерея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предшкольного класса за первое полугодие  2025-2026 уч.год</dc:title>
  <dc:creator>777</dc:creator>
  <cp:lastModifiedBy>Ольга Гаврилова</cp:lastModifiedBy>
  <cp:revision>6</cp:revision>
  <dcterms:created xsi:type="dcterms:W3CDTF">2026-02-18T04:47:00Z</dcterms:created>
  <dcterms:modified xsi:type="dcterms:W3CDTF">2026-02-22T16:54:29Z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D278633E0DA0478491303E60092176EF_12</vt:lpwstr>
  </property>
  <property fmtid="{D5CDD505-2E9C-101B-9397-08002B2CF9AE}" pid="3" name="KSOProductBuildVer">
    <vt:lpwstr>1049-12.2.0.23196</vt:lpwstr>
  </property>
</Properties>
</file>